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0" r:id="rId3"/>
    <p:sldId id="263" r:id="rId4"/>
    <p:sldId id="264" r:id="rId5"/>
    <p:sldId id="356" r:id="rId6"/>
    <p:sldId id="404" r:id="rId7"/>
    <p:sldId id="412" r:id="rId8"/>
    <p:sldId id="267" r:id="rId9"/>
    <p:sldId id="268" r:id="rId10"/>
    <p:sldId id="269" r:id="rId11"/>
    <p:sldId id="270" r:id="rId12"/>
    <p:sldId id="271" r:id="rId13"/>
    <p:sldId id="416" r:id="rId14"/>
    <p:sldId id="358" r:id="rId15"/>
    <p:sldId id="334" r:id="rId16"/>
    <p:sldId id="323" r:id="rId17"/>
    <p:sldId id="325" r:id="rId18"/>
    <p:sldId id="422" r:id="rId19"/>
    <p:sldId id="370" r:id="rId20"/>
    <p:sldId id="371" r:id="rId21"/>
    <p:sldId id="423" r:id="rId22"/>
    <p:sldId id="374" r:id="rId23"/>
    <p:sldId id="411" r:id="rId24"/>
    <p:sldId id="424" r:id="rId25"/>
    <p:sldId id="425" r:id="rId26"/>
    <p:sldId id="379" r:id="rId27"/>
    <p:sldId id="396" r:id="rId28"/>
    <p:sldId id="401" r:id="rId29"/>
    <p:sldId id="426" r:id="rId30"/>
    <p:sldId id="421" r:id="rId31"/>
    <p:sldId id="281" r:id="rId32"/>
    <p:sldId id="319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F6CF0A"/>
    <a:srgbClr val="CC66FF"/>
    <a:srgbClr val="EB43B7"/>
    <a:srgbClr val="FF6600"/>
    <a:srgbClr val="0099CC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1048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0683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2399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55055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34582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71134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723813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QJnt5ptkB8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iQJnt5ptkB8?feature=oembed" TargetMode="Externa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joJSKAY5Ico?feature=oembed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s://www.youtube.com/watch?v=joJSKAY5Ico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QbNg73ke8ds?feature=oembed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youtube.com/watch?v=QbNg73ke8d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rFa-l8yFLLI?feature=oembed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s://www.youtube.com/watch?v=rFa-l8yFLLI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oJSKAY5Ico" TargetMode="External"/><Relationship Id="rId3" Type="http://schemas.openxmlformats.org/officeDocument/2006/relationships/hyperlink" Target="https://www.gettyimages.com/illustrations/weekend-activities" TargetMode="External"/><Relationship Id="rId7" Type="http://schemas.openxmlformats.org/officeDocument/2006/relationships/hyperlink" Target="https://commons.wikimedia.org/wiki/File:Orange_question_mark.svg" TargetMode="External"/><Relationship Id="rId12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www.crowdpic.net/photos/%ED%83%9C%EA%B6%8C%EB%8F%84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iQJnt5ptkB8" TargetMode="External"/><Relationship Id="rId11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www.clipartlogo.com/istock/keep-life-simple-1577189.html" TargetMode="External"/><Relationship Id="rId10" Type="http://schemas.openxmlformats.org/officeDocument/2006/relationships/hyperlink" Target="https://www.youtube.com/watch?v=rFa-l8yFLLI" TargetMode="External"/><Relationship Id="rId4" Type="http://schemas.openxmlformats.org/officeDocument/2006/relationships/hyperlink" Target="https://www.pinterest.com/pin/482025966352759355/" TargetMode="External"/><Relationship Id="rId9" Type="http://schemas.openxmlformats.org/officeDocument/2006/relationships/hyperlink" Target="https://www.youtube.com/watch?v=QbNg73ke8d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608768" y="2183518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주말에는 꼭 이 일을 </a:t>
            </a:r>
            <a:r>
              <a:rPr lang="ko-KR" altLang="en-US" sz="3600" b="1" dirty="0">
                <a:solidFill>
                  <a:srgbClr val="FF0000"/>
                </a:solidFill>
              </a:rPr>
              <a:t>끝내고자</a:t>
            </a:r>
            <a:r>
              <a:rPr lang="ko-KR" altLang="en-US" sz="3600" dirty="0"/>
              <a:t> 합니다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603159" y="3435543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지금부터 이 일의 원인을 </a:t>
            </a:r>
            <a:r>
              <a:rPr lang="ko-KR" altLang="en-US" sz="3600" b="1" dirty="0">
                <a:solidFill>
                  <a:srgbClr val="FF0000"/>
                </a:solidFill>
              </a:rPr>
              <a:t>말씀 드리고자 </a:t>
            </a:r>
            <a:r>
              <a:rPr lang="ko-KR" altLang="en-US" sz="3600" dirty="0"/>
              <a:t>합니다</a:t>
            </a:r>
            <a:r>
              <a:rPr lang="en-US" altLang="ko-KR" sz="3600" dirty="0"/>
              <a:t>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603159" y="4683857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내일의 날씨를 </a:t>
            </a:r>
            <a:r>
              <a:rPr lang="ko-KR" altLang="en-US" sz="3600" b="1" dirty="0">
                <a:solidFill>
                  <a:srgbClr val="FF0000"/>
                </a:solidFill>
              </a:rPr>
              <a:t>알려 드리고자 </a:t>
            </a:r>
            <a:r>
              <a:rPr lang="ko-KR" altLang="en-US" sz="3600" dirty="0"/>
              <a:t>합니다</a:t>
            </a:r>
            <a:r>
              <a:rPr lang="en-US" altLang="ko-KR" sz="3600" dirty="0"/>
              <a:t>.</a:t>
            </a:r>
            <a:r>
              <a:rPr lang="ko-KR" altLang="en-US" sz="3600" dirty="0"/>
              <a:t> </a:t>
            </a:r>
            <a:endParaRPr lang="en-US" sz="3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923512" y="5507886"/>
            <a:ext cx="5262880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103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788556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This expression is used to express an intention to do something. It is attached to a verb</a:t>
            </a:r>
          </a:p>
          <a:p>
            <a:r>
              <a:rPr lang="en-US" sz="2400" dirty="0"/>
              <a:t> stem and usually used in formal speaking or written text.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03338" y="8717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AEF82B-B83B-4422-BEE2-1546C43A233B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고자 하다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16688" y="23952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는가 하면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284480" y="4598602"/>
            <a:ext cx="121920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한국학교에서는 한글을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배우는가 하면 </a:t>
            </a:r>
            <a:r>
              <a:rPr lang="ko-KR" altLang="en-US" sz="3600" b="1" dirty="0">
                <a:latin typeface="+mn-ea"/>
              </a:rPr>
              <a:t>한국 문화와 역사도 배워요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46808" y="1911588"/>
            <a:ext cx="595411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저는 숙제를 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그리고 친구들과 놀아요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16688" y="3126637"/>
            <a:ext cx="650276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아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숙제를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하는가 하면 </a:t>
            </a:r>
            <a:r>
              <a:rPr lang="ko-KR" altLang="en-US" sz="3200" dirty="0">
                <a:latin typeface="+mn-ea"/>
              </a:rPr>
              <a:t>친구들과 놀기도 하는군요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pic>
        <p:nvPicPr>
          <p:cNvPr id="5124" name="Picture 4" descr="3,836 Weekend Activities High Res Illustrations">
            <a:extLst>
              <a:ext uri="{FF2B5EF4-FFF2-40B4-BE49-F238E27FC236}">
                <a16:creationId xmlns:a16="http://schemas.microsoft.com/office/drawing/2014/main" id="{6BEB4C4A-370E-437A-95EE-8DC5CF8C7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" b="4127"/>
          <a:stretch/>
        </p:blipFill>
        <p:spPr bwMode="auto">
          <a:xfrm>
            <a:off x="7286611" y="239528"/>
            <a:ext cx="4689414" cy="400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10630754" y="3973992"/>
            <a:ext cx="13452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</a:t>
            </a:r>
            <a:r>
              <a:rPr lang="en-US" altLang="ko-KR" sz="1000" dirty="0"/>
              <a:t>gettyimages.com</a:t>
            </a:r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9CF857-E7FB-4EC0-9832-82A4E4FB7614}"/>
              </a:ext>
            </a:extLst>
          </p:cNvPr>
          <p:cNvSpPr txBox="1"/>
          <p:nvPr/>
        </p:nvSpPr>
        <p:spPr>
          <a:xfrm>
            <a:off x="646808" y="1260150"/>
            <a:ext cx="650276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주말에 보통 뭐 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list or contrast the action or status of an object. It can go with</a:t>
            </a:r>
          </a:p>
          <a:p>
            <a:r>
              <a:rPr lang="en-US" sz="2400" dirty="0"/>
              <a:t>  both a verb or adjective.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223520" y="224817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한국 사람들은 주말에 등산을 </a:t>
            </a:r>
            <a:r>
              <a:rPr lang="ko-KR" altLang="en-US" sz="3200" b="1" dirty="0">
                <a:solidFill>
                  <a:srgbClr val="FF0000"/>
                </a:solidFill>
              </a:rPr>
              <a:t>가는가 하면</a:t>
            </a:r>
            <a:r>
              <a:rPr lang="ko-KR" altLang="en-US" sz="3200" dirty="0"/>
              <a:t> 영화를 보기도 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223520" y="321649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아침에는 보통 우유 한 잔을 </a:t>
            </a:r>
            <a:r>
              <a:rPr lang="ko-KR" altLang="en-US" sz="3200" b="1" dirty="0">
                <a:solidFill>
                  <a:srgbClr val="FF0000"/>
                </a:solidFill>
              </a:rPr>
              <a:t>마시는가 하면 </a:t>
            </a:r>
            <a:r>
              <a:rPr lang="ko-KR" altLang="en-US" sz="3200" dirty="0"/>
              <a:t>커피를 마시기도 해요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223520" y="4163177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우리 반에는 농구를 잘하는 사람이 </a:t>
            </a:r>
            <a:r>
              <a:rPr lang="ko-KR" altLang="en-US" sz="3200" b="1" dirty="0">
                <a:solidFill>
                  <a:srgbClr val="FF0000"/>
                </a:solidFill>
              </a:rPr>
              <a:t>있는가 하면 </a:t>
            </a:r>
            <a:r>
              <a:rPr lang="ko-KR" altLang="en-US" sz="3200" dirty="0"/>
              <a:t>축구를 잘하는 사람도 있어요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587461" y="57594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7382994" y="5339192"/>
            <a:ext cx="4793241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103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4CF7EE-19A9-4932-B0A3-A3A5DF1FB3E8}"/>
              </a:ext>
            </a:extLst>
          </p:cNvPr>
          <p:cNvSpPr/>
          <p:nvPr/>
        </p:nvSpPr>
        <p:spPr>
          <a:xfrm>
            <a:off x="616688" y="23952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는가 하면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535707"/>
              </p:ext>
            </p:extLst>
          </p:nvPr>
        </p:nvGraphicFramePr>
        <p:xfrm>
          <a:off x="0" y="892386"/>
          <a:ext cx="12192000" cy="5208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307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86874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1848464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3903407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  <a:gridCol w="3519948">
                  <a:extLst>
                    <a:ext uri="{9D8B030D-6E8A-4147-A177-3AD203B41FA5}">
                      <a16:colId xmlns:a16="http://schemas.microsoft.com/office/drawing/2014/main" val="2022242181"/>
                    </a:ext>
                  </a:extLst>
                </a:gridCol>
              </a:tblGrid>
              <a:tr h="1520099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r>
                        <a:rPr lang="en-US" altLang="ko-KR" sz="3200" dirty="0"/>
                        <a:t>,</a:t>
                      </a:r>
                    </a:p>
                    <a:p>
                      <a:pPr algn="ctr"/>
                      <a:r>
                        <a:rPr lang="ko-KR" altLang="en-US" sz="3200" dirty="0"/>
                        <a:t>있다</a:t>
                      </a:r>
                      <a:r>
                        <a:rPr lang="en-US" altLang="ko-KR" sz="3200" dirty="0"/>
                        <a:t>/</a:t>
                      </a:r>
                      <a:r>
                        <a:rPr lang="ko-KR" altLang="en-US" sz="3200" dirty="0"/>
                        <a:t>없다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en-US" sz="3200" dirty="0"/>
                        <a:t>ending adjectives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</a:p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는가 하면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받는가 하면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가는가 하면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있는가 하면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1218006">
                <a:tc vMerge="1"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ㄹ받침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는가 하면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en-US" sz="3200" dirty="0"/>
                        <a:t>(</a:t>
                      </a:r>
                      <a:r>
                        <a:rPr lang="ko-KR" altLang="en-US" sz="3200" dirty="0"/>
                        <a:t>어간 ㄹ 탈락</a:t>
                      </a:r>
                      <a:r>
                        <a:rPr lang="en-US" altLang="ko-KR" sz="3200" dirty="0"/>
                        <a:t>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만드는가 하면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5096344"/>
                  </a:ext>
                </a:extLst>
              </a:tr>
              <a:tr h="1218006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은가 하면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작은가 하면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426066"/>
                  </a:ext>
                </a:extLst>
              </a:tr>
              <a:tr h="1218006">
                <a:tc vMerge="1"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ㄴ가 하면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큰가 하면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744458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1E9737E-90F9-4627-A9AC-F2EFA6858440}"/>
              </a:ext>
            </a:extLst>
          </p:cNvPr>
          <p:cNvSpPr/>
          <p:nvPr/>
        </p:nvSpPr>
        <p:spPr>
          <a:xfrm>
            <a:off x="616688" y="131376"/>
            <a:ext cx="102774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는가 하면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35622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4ED277-3835-4552-A7F2-5310E88D8B67}"/>
              </a:ext>
            </a:extLst>
          </p:cNvPr>
          <p:cNvSpPr/>
          <p:nvPr/>
        </p:nvSpPr>
        <p:spPr>
          <a:xfrm>
            <a:off x="518159" y="4121027"/>
            <a:ext cx="1219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삶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은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살다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라는 동사의 명사형이에요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865DC5B2-87F5-491C-9609-C13316AC3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314751"/>
              </p:ext>
            </p:extLst>
          </p:nvPr>
        </p:nvGraphicFramePr>
        <p:xfrm>
          <a:off x="0" y="700187"/>
          <a:ext cx="12192001" cy="30472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4103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5043949">
                  <a:extLst>
                    <a:ext uri="{9D8B030D-6E8A-4147-A177-3AD203B41FA5}">
                      <a16:colId xmlns:a16="http://schemas.microsoft.com/office/drawing/2014/main" val="2071359424"/>
                    </a:ext>
                  </a:extLst>
                </a:gridCol>
                <a:gridCol w="5043949">
                  <a:extLst>
                    <a:ext uri="{9D8B030D-6E8A-4147-A177-3AD203B41FA5}">
                      <a16:colId xmlns:a16="http://schemas.microsoft.com/office/drawing/2014/main" val="1837183035"/>
                    </a:ext>
                  </a:extLst>
                </a:gridCol>
              </a:tblGrid>
              <a:tr h="1523634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1500" b="1" dirty="0">
                          <a:solidFill>
                            <a:srgbClr val="00B050"/>
                          </a:solidFill>
                        </a:rPr>
                        <a:t>삶</a:t>
                      </a:r>
                      <a:endParaRPr lang="en-US" sz="115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깔끔하다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단순하다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1523634">
                <a:tc v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쓸데없는 것들을 버리다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욕심을 버리다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505254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E79BDCAB-7DCF-45E8-9EF3-B1F30E5B2C93}"/>
              </a:ext>
            </a:extLst>
          </p:cNvPr>
          <p:cNvSpPr/>
          <p:nvPr/>
        </p:nvSpPr>
        <p:spPr>
          <a:xfrm>
            <a:off x="518159" y="4874986"/>
            <a:ext cx="1219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네 개의 어휘를 적용하면 우리 삶이 어떻게 될 것 같아요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?</a:t>
            </a:r>
            <a:endParaRPr lang="en-US" sz="3000" b="1" dirty="0">
              <a:solidFill>
                <a:srgbClr val="CC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필통 속 들여다보기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34D632-203B-4E7E-A4EA-A42BBB0C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6651">
            <a:off x="774444" y="922632"/>
            <a:ext cx="6243498" cy="49546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6482080" y="3550438"/>
            <a:ext cx="5283200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두 개의 필통 속이 아주 다르죠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여러분 필통 속에는 필기도구가 몇 개나 있어요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친구하고 비교해 보세요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.</a:t>
            </a:r>
            <a:endParaRPr lang="en-US" sz="3000" b="1" dirty="0">
              <a:solidFill>
                <a:srgbClr val="CC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503203" y="3167628"/>
            <a:ext cx="7218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정리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974016" y="310654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506853" y="5667796"/>
            <a:ext cx="3448705" cy="84295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503202" y="879780"/>
            <a:ext cx="7688798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집에 읽지 않는 책이나 입지 않는 옷이 얼마나 많아요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다음 대화에서는 물건 정리에 대한 이야기를 나눕니다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427403" y="4539742"/>
            <a:ext cx="108137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여자는 왜 남자에게 책을 가져 가라고 했어요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27403" y="5189293"/>
            <a:ext cx="1177475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정리한 물건들은 어떻게 한다고 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F83F5-21C8-48AE-9B51-A902D2EF9837}"/>
              </a:ext>
            </a:extLst>
          </p:cNvPr>
          <p:cNvSpPr txBox="1"/>
          <p:nvPr/>
        </p:nvSpPr>
        <p:spPr>
          <a:xfrm>
            <a:off x="618185" y="3990479"/>
            <a:ext cx="2701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©pinterest.com</a:t>
            </a:r>
          </a:p>
        </p:txBody>
      </p:sp>
      <p:pic>
        <p:nvPicPr>
          <p:cNvPr id="3" name="028">
            <a:hlinkClick r:id="" action="ppaction://media"/>
            <a:extLst>
              <a:ext uri="{FF2B5EF4-FFF2-40B4-BE49-F238E27FC236}">
                <a16:creationId xmlns:a16="http://schemas.microsoft.com/office/drawing/2014/main" id="{F11F52F4-5677-40E5-A431-2F7819AE2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1213" y="3116370"/>
            <a:ext cx="932803" cy="932803"/>
          </a:xfrm>
          <a:prstGeom prst="rect">
            <a:avLst/>
          </a:prstGeom>
        </p:spPr>
      </p:pic>
      <p:pic>
        <p:nvPicPr>
          <p:cNvPr id="1026" name="Picture 2" descr="San Joaquin Valley Homes Blog (With images) | Professional ...">
            <a:extLst>
              <a:ext uri="{FF2B5EF4-FFF2-40B4-BE49-F238E27FC236}">
                <a16:creationId xmlns:a16="http://schemas.microsoft.com/office/drawing/2014/main" id="{4B7F3E85-08C9-47AD-8BA5-C36F194A8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2" y="985643"/>
            <a:ext cx="3786685" cy="30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eep life simple Clipart Image | +1,566,198 clip arts">
            <a:extLst>
              <a:ext uri="{FF2B5EF4-FFF2-40B4-BE49-F238E27FC236}">
                <a16:creationId xmlns:a16="http://schemas.microsoft.com/office/drawing/2014/main" id="{AEFBD4AB-044D-4D24-A46A-BE147EEC7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45" y="1984703"/>
            <a:ext cx="3448705" cy="344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508252"/>
            <a:ext cx="8731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방송 프로그램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7327" y="340907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29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33930" y="4658453"/>
            <a:ext cx="640117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프로그램에 대한 얘기예요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743291" y="5878940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28214" y="5314658"/>
            <a:ext cx="89321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물건을 버린 후에 어떤 것들이 달라졌다고 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여자와 남자가 한 방송 프로그램을 보고 나누는 대화를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교과서의 문제를 먼저 읽고 들어 볼게요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2" name="029">
            <a:hlinkClick r:id="" action="ppaction://media"/>
            <a:extLst>
              <a:ext uri="{FF2B5EF4-FFF2-40B4-BE49-F238E27FC236}">
                <a16:creationId xmlns:a16="http://schemas.microsoft.com/office/drawing/2014/main" id="{BE42595E-A91D-4452-9899-4A7FCCB09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0008" y="3452247"/>
            <a:ext cx="924287" cy="92428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9260329" y="5191547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©clipartlogo.com</a:t>
            </a: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5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DF74B5-CC2B-419E-8771-F015762C0E32}"/>
              </a:ext>
            </a:extLst>
          </p:cNvPr>
          <p:cNvSpPr/>
          <p:nvPr/>
        </p:nvSpPr>
        <p:spPr>
          <a:xfrm>
            <a:off x="277488" y="4711200"/>
            <a:ext cx="13076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https://www.youtube.com/watch?v=iQJnt5ptkB8</a:t>
            </a:r>
            <a:endParaRPr lang="en-US" sz="1600" dirty="0"/>
          </a:p>
        </p:txBody>
      </p:sp>
      <p:pic>
        <p:nvPicPr>
          <p:cNvPr id="3" name="Online Media 2" title="￫ﾂﾘ￫ﾊﾔ ￫ﾋﾨ￬ﾈﾜ￭ﾕﾘ￪ﾲﾌ ￬ﾂﾴ￪ﾸﾰ￫ﾡﾜ ￭ﾖﾈ￫ﾋﾤ I '￫ﾯﾸ￫ﾋﾈ￫ﾩﾀ￫ﾦﾬ￬ﾦﾘ'">
            <a:hlinkClick r:id="" action="ppaction://media"/>
            <a:extLst>
              <a:ext uri="{FF2B5EF4-FFF2-40B4-BE49-F238E27FC236}">
                <a16:creationId xmlns:a16="http://schemas.microsoft.com/office/drawing/2014/main" id="{38BA5E3B-BA1C-446E-8EA8-EFAEEEABB2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85178" y="195393"/>
            <a:ext cx="10414547" cy="5858183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6F6CAF4-1146-4AB9-9210-D4BCA9B1FE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AA295C-22D9-4BA1-9762-741313F28AD0}"/>
              </a:ext>
            </a:extLst>
          </p:cNvPr>
          <p:cNvSpPr/>
          <p:nvPr/>
        </p:nvSpPr>
        <p:spPr>
          <a:xfrm>
            <a:off x="399299" y="294968"/>
            <a:ext cx="1064068" cy="428686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생각해</a:t>
            </a:r>
            <a:endParaRPr lang="en-US" altLang="ko-KR" sz="3200" dirty="0"/>
          </a:p>
          <a:p>
            <a:pPr algn="ctr"/>
            <a:r>
              <a:rPr lang="ko-KR" altLang="en-US" sz="3200" dirty="0"/>
              <a:t> 봅시다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2109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11110"/>
            <a:ext cx="240780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물건 정리에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635045" y="1089147"/>
            <a:ext cx="956711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가지고 있는 물건들을 정리한다면 무엇부터 할 것인지 이야기해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536286" y="4253784"/>
            <a:ext cx="11838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왜 그렇게 순위를 정했는지 이야기하고 그 내용을 적어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536286" y="4999145"/>
            <a:ext cx="1180811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적은 내용을 발표하기 위한 글로 정리한 후에 발표해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635045" y="2235425"/>
            <a:ext cx="952844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가지고 있는 물건들을 교과서에 하나씩 써 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하루에 하나씩 버려야 한다면 무엇부터 버릴 거예요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32035" y="1"/>
            <a:ext cx="4359965" cy="108712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11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02612" y="1484405"/>
            <a:ext cx="4289388" cy="32975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수필 </a:t>
            </a:r>
            <a:r>
              <a:rPr lang="en-US" altLang="ko-KR" sz="6600" b="1" kern="0" dirty="0">
                <a:latin typeface="+mj-lt"/>
                <a:ea typeface="Malgun Gothic" panose="020B0503020000020004" pitchFamily="34" charset="-127"/>
              </a:rPr>
              <a:t>‘</a:t>
            </a:r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무소유</a:t>
            </a:r>
            <a:r>
              <a:rPr lang="en-US" altLang="ko-KR" sz="6600" b="1" kern="0" dirty="0">
                <a:latin typeface="+mj-lt"/>
                <a:ea typeface="Malgun Gothic" panose="020B0503020000020004" pitchFamily="34" charset="-127"/>
              </a:rPr>
              <a:t>’</a:t>
            </a:r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를 읽다</a:t>
            </a:r>
            <a:endParaRPr lang="en-US" sz="66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B6D01F-8016-4268-90D5-3D5A9A5EC4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4"/>
          <a:stretch/>
        </p:blipFill>
        <p:spPr>
          <a:xfrm>
            <a:off x="0" y="-7910"/>
            <a:ext cx="8061593" cy="619085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754325"/>
              </p:ext>
            </p:extLst>
          </p:nvPr>
        </p:nvGraphicFramePr>
        <p:xfrm>
          <a:off x="-1" y="712100"/>
          <a:ext cx="12192000" cy="35452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956122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8752019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28612694"/>
                    </a:ext>
                  </a:extLst>
                </a:gridCol>
              </a:tblGrid>
              <a:tr h="1772634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난초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거처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비료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772634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절절히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비로소</a:t>
                      </a:r>
                      <a:endParaRPr lang="en-US" sz="44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156602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F5516A-00FF-4BE0-87F9-1E3A6DAC8C4D}"/>
              </a:ext>
            </a:extLst>
          </p:cNvPr>
          <p:cNvSpPr/>
          <p:nvPr/>
        </p:nvSpPr>
        <p:spPr>
          <a:xfrm>
            <a:off x="1336761" y="689242"/>
            <a:ext cx="2704298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sym typeface="Arial"/>
              </a:rPr>
              <a:t>뿌리가 굵고 잎은 하나</a:t>
            </a:r>
            <a:r>
              <a:rPr lang="en-US" altLang="ko-KR" sz="2600" dirty="0">
                <a:solidFill>
                  <a:schemeClr val="tx1"/>
                </a:solidFill>
                <a:sym typeface="Arial"/>
              </a:rPr>
              <a:t>, </a:t>
            </a:r>
            <a:r>
              <a:rPr lang="ko-KR" altLang="en-US" sz="2600" dirty="0">
                <a:solidFill>
                  <a:schemeClr val="tx1"/>
                </a:solidFill>
                <a:sym typeface="Arial"/>
              </a:rPr>
              <a:t>꽃은 좌우 대칭인 식물</a:t>
            </a:r>
            <a:endParaRPr lang="en-US" sz="26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C393D3-445A-4B2D-9613-DEB4A9BF869D}"/>
              </a:ext>
            </a:extLst>
          </p:cNvPr>
          <p:cNvSpPr/>
          <p:nvPr/>
        </p:nvSpPr>
        <p:spPr>
          <a:xfrm>
            <a:off x="5412231" y="696247"/>
            <a:ext cx="2704298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tx1"/>
                </a:solidFill>
                <a:sym typeface="Arial"/>
              </a:rPr>
              <a:t>사는 곳</a:t>
            </a:r>
            <a:endParaRPr lang="en-US" sz="4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A539C54-AFB7-4976-88F5-B2392C643EDA}"/>
              </a:ext>
            </a:extLst>
          </p:cNvPr>
          <p:cNvSpPr/>
          <p:nvPr/>
        </p:nvSpPr>
        <p:spPr>
          <a:xfrm>
            <a:off x="9453291" y="693588"/>
            <a:ext cx="2704298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sym typeface="Arial"/>
              </a:rPr>
              <a:t>식물을 기르는 땅에 뿌리는 영양 물질</a:t>
            </a:r>
            <a:endParaRPr lang="en-US" sz="26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98D0B52-ECC9-4CBD-A38B-377B7BA80B0B}"/>
              </a:ext>
            </a:extLst>
          </p:cNvPr>
          <p:cNvSpPr/>
          <p:nvPr/>
        </p:nvSpPr>
        <p:spPr>
          <a:xfrm>
            <a:off x="3357291" y="2468881"/>
            <a:ext cx="2704298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  <a:sym typeface="Arial"/>
              </a:rPr>
              <a:t>매우 간절히</a:t>
            </a:r>
            <a:endParaRPr lang="en-US" sz="36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6DC2087-DF4F-4A77-82A1-E3015622699B}"/>
              </a:ext>
            </a:extLst>
          </p:cNvPr>
          <p:cNvSpPr/>
          <p:nvPr/>
        </p:nvSpPr>
        <p:spPr>
          <a:xfrm>
            <a:off x="8066731" y="2484734"/>
            <a:ext cx="4090857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그 전까지 이루어지지 않았던 사건이나 사태가 이루어지거나 변화하기 시작함을 나타내는 말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424732"/>
              </p:ext>
            </p:extLst>
          </p:nvPr>
        </p:nvGraphicFramePr>
        <p:xfrm>
          <a:off x="-1" y="712099"/>
          <a:ext cx="12192000" cy="53805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9561220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2861269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16601602"/>
                    </a:ext>
                  </a:extLst>
                </a:gridCol>
              </a:tblGrid>
              <a:tr h="269028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서늘하다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찬란하다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눈에 아른거리다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지체하다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269028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늘어지다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축이다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생생하다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터득하다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345766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F5516A-00FF-4BE0-87F9-1E3A6DAC8C4D}"/>
              </a:ext>
            </a:extLst>
          </p:cNvPr>
          <p:cNvSpPr/>
          <p:nvPr/>
        </p:nvSpPr>
        <p:spPr>
          <a:xfrm>
            <a:off x="0" y="1602464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물체의 온도나 기온이 꽤 찬 느낌이 있다</a:t>
            </a:r>
            <a:endParaRPr lang="en-US" sz="40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1B80E41-3555-47F6-9AB1-50731FC48334}"/>
              </a:ext>
            </a:extLst>
          </p:cNvPr>
          <p:cNvSpPr/>
          <p:nvPr/>
        </p:nvSpPr>
        <p:spPr>
          <a:xfrm>
            <a:off x="3047999" y="1602463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빛이 매우 밝고 강렬하다</a:t>
            </a:r>
            <a:endParaRPr lang="en-US" sz="40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E6456E7-2697-476A-9266-0CBA82938CF1}"/>
              </a:ext>
            </a:extLst>
          </p:cNvPr>
          <p:cNvSpPr/>
          <p:nvPr/>
        </p:nvSpPr>
        <p:spPr>
          <a:xfrm>
            <a:off x="6095999" y="2172929"/>
            <a:ext cx="3048000" cy="12180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어떤 사람이나 일에 관한 기억이 떠오르다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5A533F-126A-4EAC-8EF4-74CEE3486B20}"/>
              </a:ext>
            </a:extLst>
          </p:cNvPr>
          <p:cNvSpPr/>
          <p:nvPr/>
        </p:nvSpPr>
        <p:spPr>
          <a:xfrm>
            <a:off x="9143998" y="1594894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때를 늦추거나 질질 끌다</a:t>
            </a:r>
            <a:endParaRPr lang="en-US" sz="40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2CED900-5A21-45DD-AF82-E2B7ACA19FBA}"/>
              </a:ext>
            </a:extLst>
          </p:cNvPr>
          <p:cNvSpPr/>
          <p:nvPr/>
        </p:nvSpPr>
        <p:spPr>
          <a:xfrm>
            <a:off x="-2" y="4281675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물체의 끝이 아래로 처지다</a:t>
            </a:r>
            <a:endParaRPr lang="en-US" sz="4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4CB8965-EDC3-4F33-A13D-E8FE0A0A535D}"/>
              </a:ext>
            </a:extLst>
          </p:cNvPr>
          <p:cNvSpPr/>
          <p:nvPr/>
        </p:nvSpPr>
        <p:spPr>
          <a:xfrm>
            <a:off x="3047998" y="4292924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물을 적시어 축축하게 하다</a:t>
            </a:r>
            <a:endParaRPr lang="en-US" sz="40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298EC1-2498-49D5-80DD-72A24889DFBC}"/>
              </a:ext>
            </a:extLst>
          </p:cNvPr>
          <p:cNvSpPr/>
          <p:nvPr/>
        </p:nvSpPr>
        <p:spPr>
          <a:xfrm>
            <a:off x="6095997" y="4281675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시들거나 상하지 않고 생기가 있다</a:t>
            </a:r>
            <a:endParaRPr lang="en-US" sz="40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7AD372D-F4FB-4B10-981C-AE604292CD02}"/>
              </a:ext>
            </a:extLst>
          </p:cNvPr>
          <p:cNvSpPr/>
          <p:nvPr/>
        </p:nvSpPr>
        <p:spPr>
          <a:xfrm>
            <a:off x="9143996" y="4292923"/>
            <a:ext cx="3048000" cy="1788487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깊이 생각하여 이치를 깨달아 알아내다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127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2094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소중한 물건에 대해 이야기하기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589934" y="1612832"/>
            <a:ext cx="1100229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여러분은 어렸을 때부터 소중하게 간직해 온 물건이 있어요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어떤 물건이에요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014F611-AD77-486B-9571-9BDA0EEE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10711"/>
            <a:ext cx="3972232" cy="39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984E62-16B1-461D-AA5D-DCC151ED0806}"/>
              </a:ext>
            </a:extLst>
          </p:cNvPr>
          <p:cNvSpPr txBox="1"/>
          <p:nvPr/>
        </p:nvSpPr>
        <p:spPr>
          <a:xfrm>
            <a:off x="4209516" y="5497242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©Wikimedia</a:t>
            </a:r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4D10380-0080-468A-8CA1-1FF0986DBED4}"/>
              </a:ext>
            </a:extLst>
          </p:cNvPr>
          <p:cNvSpPr txBox="1"/>
          <p:nvPr/>
        </p:nvSpPr>
        <p:spPr>
          <a:xfrm>
            <a:off x="5354320" y="35193"/>
            <a:ext cx="3843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/>
              <a:t>&lt;</a:t>
            </a:r>
            <a:r>
              <a:rPr lang="ko-KR" altLang="en-US" sz="4000" b="1" dirty="0"/>
              <a:t>무소유</a:t>
            </a:r>
            <a:r>
              <a:rPr lang="en-US" altLang="ko-KR" sz="4000" b="1" dirty="0"/>
              <a:t>&gt;</a:t>
            </a:r>
            <a:endParaRPr lang="en-US" sz="4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978C1-9030-484D-BA1D-2CC7F3ADF6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32" t="11902" r="11584" b="49109"/>
          <a:stretch/>
        </p:blipFill>
        <p:spPr>
          <a:xfrm>
            <a:off x="-1" y="828234"/>
            <a:ext cx="12201931" cy="354056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8011BA-E442-4AB7-9722-3365C571CA7A}"/>
              </a:ext>
            </a:extLst>
          </p:cNvPr>
          <p:cNvCxnSpPr>
            <a:cxnSpLocks/>
          </p:cNvCxnSpPr>
          <p:nvPr/>
        </p:nvCxnSpPr>
        <p:spPr>
          <a:xfrm>
            <a:off x="2987040" y="1547151"/>
            <a:ext cx="1300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60E886-C550-4EF6-99A2-795CAD31412E}"/>
              </a:ext>
            </a:extLst>
          </p:cNvPr>
          <p:cNvCxnSpPr>
            <a:cxnSpLocks/>
          </p:cNvCxnSpPr>
          <p:nvPr/>
        </p:nvCxnSpPr>
        <p:spPr>
          <a:xfrm>
            <a:off x="802640" y="3731551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F4A4273-6821-41AC-BC6D-14A98654BB55}"/>
              </a:ext>
            </a:extLst>
          </p:cNvPr>
          <p:cNvSpPr txBox="1"/>
          <p:nvPr/>
        </p:nvSpPr>
        <p:spPr>
          <a:xfrm>
            <a:off x="447040" y="535233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중략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은 글의 중간 일부를 줄이고 다음으로 넘어간다는 뜻입니다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297FCE-D32F-43C5-A3A2-24F7DBC70C7A}"/>
              </a:ext>
            </a:extLst>
          </p:cNvPr>
          <p:cNvSpPr txBox="1"/>
          <p:nvPr/>
        </p:nvSpPr>
        <p:spPr>
          <a:xfrm>
            <a:off x="447039" y="4542923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난초를 다른 대상으로 바꾼다면 무엇으로 바꿀 수 있을까요</a:t>
            </a:r>
            <a:r>
              <a:rPr lang="en-US" altLang="ko-KR" sz="3000" b="1" dirty="0">
                <a:solidFill>
                  <a:srgbClr val="CC00FF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rgbClr val="CC00FF"/>
                </a:solidFill>
                <a:latin typeface="+mn-ea"/>
              </a:rPr>
              <a:t> </a:t>
            </a:r>
            <a:endParaRPr lang="en-US" sz="3000" dirty="0">
              <a:solidFill>
                <a:srgbClr val="CC00FF"/>
              </a:solidFill>
              <a:latin typeface="+mn-ea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3631B7-FC19-41A7-8A92-27071DF42C01}"/>
              </a:ext>
            </a:extLst>
          </p:cNvPr>
          <p:cNvCxnSpPr>
            <a:cxnSpLocks/>
          </p:cNvCxnSpPr>
          <p:nvPr/>
        </p:nvCxnSpPr>
        <p:spPr>
          <a:xfrm>
            <a:off x="8209280" y="2628997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ar: 8 Points 10">
            <a:extLst>
              <a:ext uri="{FF2B5EF4-FFF2-40B4-BE49-F238E27FC236}">
                <a16:creationId xmlns:a16="http://schemas.microsoft.com/office/drawing/2014/main" id="{3EB1F3E0-0A7C-4E99-A820-7D2BFCF6BD30}"/>
              </a:ext>
            </a:extLst>
          </p:cNvPr>
          <p:cNvSpPr/>
          <p:nvPr/>
        </p:nvSpPr>
        <p:spPr>
          <a:xfrm>
            <a:off x="0" y="523823"/>
            <a:ext cx="670560" cy="67505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312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4D10380-0080-468A-8CA1-1FF0986DBED4}"/>
              </a:ext>
            </a:extLst>
          </p:cNvPr>
          <p:cNvSpPr txBox="1"/>
          <p:nvPr/>
        </p:nvSpPr>
        <p:spPr>
          <a:xfrm>
            <a:off x="5354320" y="35193"/>
            <a:ext cx="3843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/>
              <a:t>&lt;</a:t>
            </a:r>
            <a:r>
              <a:rPr lang="ko-KR" altLang="en-US" sz="4000" b="1" dirty="0"/>
              <a:t>무소유</a:t>
            </a:r>
            <a:r>
              <a:rPr lang="en-US" altLang="ko-KR" sz="4000" b="1" dirty="0"/>
              <a:t>&gt;</a:t>
            </a:r>
            <a:endParaRPr lang="en-US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4A4273-6821-41AC-BC6D-14A98654BB55}"/>
              </a:ext>
            </a:extLst>
          </p:cNvPr>
          <p:cNvSpPr txBox="1"/>
          <p:nvPr/>
        </p:nvSpPr>
        <p:spPr>
          <a:xfrm>
            <a:off x="-508" y="507801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   글쓴이는 왜 집착에서 벗어나야겠다고 결심했나요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7C70B9-3274-44C7-86DA-A696C8DE5E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333" t="22667" r="11333" b="33217"/>
          <a:stretch/>
        </p:blipFill>
        <p:spPr>
          <a:xfrm>
            <a:off x="-1" y="852394"/>
            <a:ext cx="12191493" cy="3963446"/>
          </a:xfrm>
          <a:prstGeom prst="rect">
            <a:avLst/>
          </a:prstGeom>
        </p:spPr>
      </p:pic>
      <p:sp>
        <p:nvSpPr>
          <p:cNvPr id="12" name="Star: 8 Points 11">
            <a:extLst>
              <a:ext uri="{FF2B5EF4-FFF2-40B4-BE49-F238E27FC236}">
                <a16:creationId xmlns:a16="http://schemas.microsoft.com/office/drawing/2014/main" id="{72E2EE00-12EE-48C3-B3EE-6479BE4C908F}"/>
              </a:ext>
            </a:extLst>
          </p:cNvPr>
          <p:cNvSpPr/>
          <p:nvPr/>
        </p:nvSpPr>
        <p:spPr>
          <a:xfrm>
            <a:off x="0" y="523823"/>
            <a:ext cx="670560" cy="67505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957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4D10380-0080-468A-8CA1-1FF0986DBED4}"/>
              </a:ext>
            </a:extLst>
          </p:cNvPr>
          <p:cNvSpPr txBox="1"/>
          <p:nvPr/>
        </p:nvSpPr>
        <p:spPr>
          <a:xfrm>
            <a:off x="5354320" y="35193"/>
            <a:ext cx="3843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/>
              <a:t>&lt;</a:t>
            </a:r>
            <a:r>
              <a:rPr lang="ko-KR" altLang="en-US" sz="4000" b="1" dirty="0"/>
              <a:t>무소유</a:t>
            </a:r>
            <a:r>
              <a:rPr lang="en-US" altLang="ko-KR" sz="4000" b="1" dirty="0"/>
              <a:t>&gt;</a:t>
            </a:r>
            <a:endParaRPr lang="en-US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4A4273-6821-41AC-BC6D-14A98654BB55}"/>
              </a:ext>
            </a:extLst>
          </p:cNvPr>
          <p:cNvSpPr txBox="1"/>
          <p:nvPr/>
        </p:nvSpPr>
        <p:spPr>
          <a:xfrm>
            <a:off x="0" y="544377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글쓴이 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법정 스님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은 난초를 친구에게 주고 난 후 무엇을 얻었나요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764817-F20D-4E2B-96C0-E49E7CA07B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18" t="25481" r="11333" b="24889"/>
          <a:stretch/>
        </p:blipFill>
        <p:spPr>
          <a:xfrm>
            <a:off x="-2" y="846704"/>
            <a:ext cx="12192001" cy="4493202"/>
          </a:xfrm>
          <a:prstGeom prst="rect">
            <a:avLst/>
          </a:prstGeom>
        </p:spPr>
      </p:pic>
      <p:sp>
        <p:nvSpPr>
          <p:cNvPr id="11" name="Star: 8 Points 10">
            <a:extLst>
              <a:ext uri="{FF2B5EF4-FFF2-40B4-BE49-F238E27FC236}">
                <a16:creationId xmlns:a16="http://schemas.microsoft.com/office/drawing/2014/main" id="{35A972C1-3036-49AB-A3A3-1CE116D06FAD}"/>
              </a:ext>
            </a:extLst>
          </p:cNvPr>
          <p:cNvSpPr/>
          <p:nvPr/>
        </p:nvSpPr>
        <p:spPr>
          <a:xfrm>
            <a:off x="-2" y="496276"/>
            <a:ext cx="670560" cy="67505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84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107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꼭 필요한 물건에 대한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4858982" y="3607278"/>
            <a:ext cx="627366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메모한 내용을 바탕으로 자유로운 글 쓰기를 해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8" y="2871607"/>
            <a:ext cx="4009482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메모할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무인도에 가져갈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en-US" altLang="ko-KR" sz="3000" dirty="0"/>
              <a:t>  </a:t>
            </a:r>
            <a:r>
              <a:rPr lang="ko-KR" altLang="en-US" sz="3000" dirty="0"/>
              <a:t>  세 가지 물건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그 물건들을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en-US" altLang="ko-KR" sz="3000" dirty="0"/>
              <a:t>    </a:t>
            </a:r>
            <a:r>
              <a:rPr lang="ko-KR" altLang="en-US" sz="3000" dirty="0"/>
              <a:t>선택한 이유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‘</a:t>
            </a:r>
            <a:r>
              <a:rPr lang="ko-KR" altLang="en-US" sz="3200" b="1" dirty="0"/>
              <a:t>크게 버리는 사람만이 크게 얻을 수 있다</a:t>
            </a:r>
            <a:r>
              <a:rPr lang="en-US" altLang="ko-KR" sz="3200" b="1" dirty="0"/>
              <a:t>’:  </a:t>
            </a:r>
          </a:p>
          <a:p>
            <a:r>
              <a:rPr lang="ko-KR" altLang="en-US" sz="3200" dirty="0"/>
              <a:t>이 말이 담고 있는 의미에 대해 이야기해 봅시다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무인도에 세 가지 물건만 가져갈 수 있다면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1838960" y="118152"/>
            <a:ext cx="10353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</a:rPr>
              <a:t>한국의 시</a:t>
            </a:r>
            <a:r>
              <a:rPr lang="en-US" altLang="ko-KR" sz="4800" b="1" dirty="0">
                <a:solidFill>
                  <a:srgbClr val="002060"/>
                </a:solidFill>
              </a:rPr>
              <a:t>: </a:t>
            </a:r>
            <a:r>
              <a:rPr lang="ko-KR" altLang="en-US" sz="6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윤동주의 </a:t>
            </a:r>
            <a:r>
              <a:rPr lang="en-US" altLang="ko-KR" sz="6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sz="6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서시＇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873760" y="3058160"/>
            <a:ext cx="10454640" cy="28244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108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6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이 시에서 하늘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바람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별은 무엇을 나타내요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이 시는 특히 어떤 사람들에게 감동을 줘요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389BE-D9A4-4B9C-9E85-713B2E6FCB93}"/>
              </a:ext>
            </a:extLst>
          </p:cNvPr>
          <p:cNvSpPr txBox="1"/>
          <p:nvPr/>
        </p:nvSpPr>
        <p:spPr>
          <a:xfrm>
            <a:off x="0" y="139465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여러분에게 기억에 남는 시가 있어요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어떤 시인지 소개해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C9682-0DF5-4E5A-95D1-8F94EED733DB}"/>
              </a:ext>
            </a:extLst>
          </p:cNvPr>
          <p:cNvSpPr txBox="1"/>
          <p:nvPr/>
        </p:nvSpPr>
        <p:spPr>
          <a:xfrm>
            <a:off x="0" y="20130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일제강점기의 시인 윤동주는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20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대에 감옥에서 생을 마감했어요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E798E4-89AC-4CEB-8DE5-7941F9A1C0D7}"/>
              </a:ext>
            </a:extLst>
          </p:cNvPr>
          <p:cNvSpPr txBox="1"/>
          <p:nvPr/>
        </p:nvSpPr>
        <p:spPr>
          <a:xfrm>
            <a:off x="213360" y="492805"/>
            <a:ext cx="1869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윤동주의 삶과 죽음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53854E-25E1-4D12-804A-53A887BFE568}"/>
              </a:ext>
            </a:extLst>
          </p:cNvPr>
          <p:cNvSpPr/>
          <p:nvPr/>
        </p:nvSpPr>
        <p:spPr>
          <a:xfrm>
            <a:off x="980440" y="4859504"/>
            <a:ext cx="134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https://www.youtube.com/watch?v=joJSKAY5Ico</a:t>
            </a:r>
            <a:endParaRPr lang="en-US" sz="1600" dirty="0"/>
          </a:p>
        </p:txBody>
      </p:sp>
      <p:pic>
        <p:nvPicPr>
          <p:cNvPr id="3" name="Online Media 2" title="'￭ﾕﾜ ￬ﾠﾐ ￫ﾶﾀ￫ﾁﾄ￫ﾟﾼ ￬ﾗﾆ￫ﾊﾔ ￬ﾂﾶ' ￬ﾜﾤ￫ﾏﾙ￬ﾣﾼ ￬ﾄﾜ￪ﾱﾰ 71￬ﾣﾼ￪ﾸﾰ / YTN">
            <a:hlinkClick r:id="" action="ppaction://media"/>
            <a:extLst>
              <a:ext uri="{FF2B5EF4-FFF2-40B4-BE49-F238E27FC236}">
                <a16:creationId xmlns:a16="http://schemas.microsoft.com/office/drawing/2014/main" id="{99F1F0C7-479F-4C57-BDA3-2BEE3B4D4B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26640" y="460966"/>
            <a:ext cx="9728842" cy="54724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036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E798E4-89AC-4CEB-8DE5-7941F9A1C0D7}"/>
              </a:ext>
            </a:extLst>
          </p:cNvPr>
          <p:cNvSpPr txBox="1"/>
          <p:nvPr/>
        </p:nvSpPr>
        <p:spPr>
          <a:xfrm>
            <a:off x="118153" y="401365"/>
            <a:ext cx="18694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4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나의 별에도 봄이 오면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71FB6-9A01-42B6-BBFC-2DABE52DE10C}"/>
              </a:ext>
            </a:extLst>
          </p:cNvPr>
          <p:cNvSpPr/>
          <p:nvPr/>
        </p:nvSpPr>
        <p:spPr>
          <a:xfrm>
            <a:off x="460636" y="4819134"/>
            <a:ext cx="13748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https://www.youtube.com/watch?v=QbNg73ke8ds</a:t>
            </a:r>
            <a:endParaRPr lang="en-US" sz="1600" dirty="0"/>
          </a:p>
        </p:txBody>
      </p:sp>
      <p:pic>
        <p:nvPicPr>
          <p:cNvPr id="6" name="Online Media 5" title="￬ﾧﾀ￬ﾋﾝ￬ﾱﾄ￫ﾄﾐe - ￫ﾂﾘ￬ﾝﾘ ￫ﾳﾄ￬ﾗﾐ￫ﾏﾄ ￫ﾴﾄ￬ﾝﾴ ￬ﾘﾤ￫ﾩﾴ_#001">
            <a:hlinkClick r:id="" action="ppaction://media"/>
            <a:extLst>
              <a:ext uri="{FF2B5EF4-FFF2-40B4-BE49-F238E27FC236}">
                <a16:creationId xmlns:a16="http://schemas.microsoft.com/office/drawing/2014/main" id="{767D6C38-7ABC-4FB7-B04F-197C2F67FEF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87593" y="276388"/>
            <a:ext cx="9991047" cy="561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5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486548"/>
            <a:ext cx="6096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여러분이 가장 소중하게 간직하고 있는 물건이 뭐예요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94508" y="1714555"/>
            <a:ext cx="4339812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조금 전에 말한 그 소중한 물건이 없어졌다면 그 기분을 뭐라고 표현할 수 있을까요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67810" y="4859738"/>
            <a:ext cx="937243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여러분이 가장 아끼는 물건과 그것을 특별히 아끼는 이유에 대해 이야기해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381384" y="2620646"/>
            <a:ext cx="2810616" cy="39839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BA39FA8-98EE-47FF-A7B3-AAB61E353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105012" cy="46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E798E4-89AC-4CEB-8DE5-7941F9A1C0D7}"/>
              </a:ext>
            </a:extLst>
          </p:cNvPr>
          <p:cNvSpPr txBox="1"/>
          <p:nvPr/>
        </p:nvSpPr>
        <p:spPr>
          <a:xfrm>
            <a:off x="0" y="726485"/>
            <a:ext cx="2143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>
                <a:ln>
                  <a:solidFill>
                    <a:srgbClr val="FFFF0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다큐로 보는 윤동주</a:t>
            </a:r>
            <a:endParaRPr lang="en-US" sz="4800" b="1" dirty="0">
              <a:ln>
                <a:solidFill>
                  <a:srgbClr val="FFFF00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A1D5BF-128F-4292-8C1D-985CB7C778E5}"/>
              </a:ext>
            </a:extLst>
          </p:cNvPr>
          <p:cNvSpPr/>
          <p:nvPr/>
        </p:nvSpPr>
        <p:spPr>
          <a:xfrm>
            <a:off x="802639" y="4849613"/>
            <a:ext cx="13411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https://www.youtube.com/watch?v=rFa-l8yFLLI</a:t>
            </a:r>
            <a:endParaRPr lang="en-US" sz="1600" dirty="0"/>
          </a:p>
        </p:txBody>
      </p:sp>
      <p:pic>
        <p:nvPicPr>
          <p:cNvPr id="6" name="Online Media 5" title="[￭ﾊﾹ￬ﾧﾑ￫ﾋﾤ￭ﾁﾐ] ￬ﾞﾊ￬ﾧﾀ ￫ﾪﾻ￭ﾕﾠ ￬ﾜﾤ￫ﾏﾙ￬ﾣﾼ #￬ﾠﾄ￬ﾲﾴ (1080p ￭ﾙﾔ￬ﾧﾈ￪ﾰﾜ￬ﾄﾠ)">
            <a:hlinkClick r:id="" action="ppaction://media"/>
            <a:extLst>
              <a:ext uri="{FF2B5EF4-FFF2-40B4-BE49-F238E27FC236}">
                <a16:creationId xmlns:a16="http://schemas.microsoft.com/office/drawing/2014/main" id="{CA62E5CB-F269-4891-9653-3695533BF0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43760" y="434340"/>
            <a:ext cx="9895840" cy="5566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754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139642" y="290069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77074" y="1907653"/>
            <a:ext cx="8374666" cy="3663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dirty="0">
                <a:latin typeface="+mn-ea"/>
              </a:rPr>
              <a:t>여러분은 시나 소설을 자주 읽나요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dirty="0">
                <a:latin typeface="+mn-ea"/>
              </a:rPr>
              <a:t>가장 재미있게 읽은 책은 뭐예요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b="1" dirty="0">
                <a:latin typeface="+mn-ea"/>
              </a:rPr>
              <a:t>워크북 </a:t>
            </a:r>
            <a:r>
              <a:rPr lang="en-US" altLang="ko-KR" sz="2800" b="1" dirty="0">
                <a:latin typeface="+mn-ea"/>
              </a:rPr>
              <a:t>45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에는 </a:t>
            </a:r>
            <a:r>
              <a:rPr lang="en-US" altLang="ko-KR" sz="2800" dirty="0">
                <a:latin typeface="+mn-ea"/>
              </a:rPr>
              <a:t>E. B. White</a:t>
            </a:r>
            <a:r>
              <a:rPr lang="ko-KR" altLang="en-US" sz="2800" dirty="0">
                <a:latin typeface="+mn-ea"/>
              </a:rPr>
              <a:t>의 </a:t>
            </a:r>
            <a:r>
              <a:rPr lang="en-US" altLang="ko-KR" sz="2800" dirty="0">
                <a:latin typeface="+mn-ea"/>
              </a:rPr>
              <a:t>Charlotte’s Web</a:t>
            </a:r>
            <a:r>
              <a:rPr lang="ko-KR" altLang="en-US" sz="2800" dirty="0">
                <a:latin typeface="+mn-ea"/>
              </a:rPr>
              <a:t>에 대한 메모를 바탕으로 그 책을 소개하는 글이 쓰여 있어요</a:t>
            </a:r>
            <a:r>
              <a:rPr lang="en-US" altLang="ko-KR" sz="2800" dirty="0">
                <a:latin typeface="+mn-ea"/>
              </a:rPr>
              <a:t>. </a:t>
            </a:r>
            <a:r>
              <a:rPr lang="en-US" altLang="ko-KR" sz="2800" b="1" dirty="0">
                <a:latin typeface="+mn-ea"/>
              </a:rPr>
              <a:t>46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 마련된 지면에 여러분이 좋아하는 책에 대해 메모한 뒤 소개하는 글을 써 보세요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작가와 줄거리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그리고 왜 그 책을 좋아하는지 알려 주세요</a:t>
            </a:r>
            <a:r>
              <a:rPr lang="en-US" altLang="ko-KR" sz="2800" dirty="0">
                <a:latin typeface="+mn-ea"/>
              </a:rPr>
              <a:t>! (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!)</a:t>
            </a:r>
            <a:endParaRPr lang="en-US" sz="28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054988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8117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+mj-lt"/>
              <a:buAutoNum type="arabicPeriod"/>
            </a:pP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https://www.crowdpic.net/photos/%ED%83%9C%EA%B6%8C%EB%8F%84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https://www.gettyimages.com/illustrations/weekend-activities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https://www.pinterest.com/pin/482025966352759355/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https://www.clipartlogo.com/istock/keep-life-simple-1577189.html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https://www.youtube.com/watch?v=iQJnt5ptkB8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https://commons.wikimedia.org/wiki/File:Orange_question_mark.svg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https://www.youtube.com/watch?v=joJSKAY5Ico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https://www.youtube.com/watch?v=QbNg73ke8ds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https://www.youtube.com/watch?v=rFa-l8yFL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0" y="286400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11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</a:t>
            </a:r>
            <a:endParaRPr lang="en-US" altLang="ko-KR" sz="3000" b="1" dirty="0">
              <a:solidFill>
                <a:srgbClr val="0070C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무소유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라는 수필을 읽고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무소유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의 의미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를 같이 생각해 볼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228680" cy="3880833"/>
            <a:chOff x="603160" y="2296734"/>
            <a:chExt cx="549284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49284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수필을 읽고 감상할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소유와 무소유에 대해 이야기할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2022071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278880" y="2002093"/>
            <a:ext cx="5516879" cy="3880834"/>
            <a:chOff x="645356" y="2296733"/>
            <a:chExt cx="4996697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45356" y="3099087"/>
              <a:ext cx="4996697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무소유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소유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문학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고자 하다</a:t>
              </a:r>
              <a:endParaRPr lang="en-US" altLang="ko-KR" sz="32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ㄴ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는가 하면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윤동주의 </a:t>
              </a:r>
              <a:r>
                <a:rPr lang="en-US" altLang="ko-KR" sz="3200" dirty="0"/>
                <a:t>‘</a:t>
              </a:r>
              <a:r>
                <a:rPr lang="ko-KR" altLang="en-US" sz="3200" dirty="0"/>
                <a:t>서시</a:t>
              </a:r>
              <a:r>
                <a:rPr lang="en-US" altLang="ko-KR" sz="3200" dirty="0"/>
                <a:t>’</a:t>
              </a:r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892545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소유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15239" y="4786791"/>
            <a:ext cx="1219199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   우리가 무언가를 소유할 때 또는 소유하고 싶을 때 드는 마음을</a:t>
            </a:r>
            <a:endParaRPr lang="en-US" altLang="ko-KR" sz="3000" b="1" dirty="0">
              <a:solidFill>
                <a:srgbClr val="EB43B7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  표현하는 어휘들이에요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뜻을 잘 이해해 봅시다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graphicFrame>
        <p:nvGraphicFramePr>
          <p:cNvPr id="13" name="Table 4">
            <a:extLst>
              <a:ext uri="{FF2B5EF4-FFF2-40B4-BE49-F238E27FC236}">
                <a16:creationId xmlns:a16="http://schemas.microsoft.com/office/drawing/2014/main" id="{980796FE-3F87-4A66-9A4C-EACE8E6C8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831302"/>
              </p:ext>
            </p:extLst>
          </p:nvPr>
        </p:nvGraphicFramePr>
        <p:xfrm>
          <a:off x="0" y="845477"/>
          <a:ext cx="12192000" cy="3780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4225007691"/>
                    </a:ext>
                  </a:extLst>
                </a:gridCol>
              </a:tblGrid>
              <a:tr h="1260037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소유하다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2600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                   집착하다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욕심을 부리다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379320"/>
                  </a:ext>
                </a:extLst>
              </a:tr>
              <a:tr h="12600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정성을 다하다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마음이 쓰이다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9845074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980320-09EF-4633-AF7A-131ABCA41B13}"/>
              </a:ext>
            </a:extLst>
          </p:cNvPr>
          <p:cNvSpPr/>
          <p:nvPr/>
        </p:nvSpPr>
        <p:spPr>
          <a:xfrm>
            <a:off x="7422928" y="925144"/>
            <a:ext cx="3187229" cy="101309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가지고 있다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4897157-C604-41F4-B209-B337F06A69F2}"/>
              </a:ext>
            </a:extLst>
          </p:cNvPr>
          <p:cNvSpPr/>
          <p:nvPr/>
        </p:nvSpPr>
        <p:spPr>
          <a:xfrm>
            <a:off x="15239" y="2093544"/>
            <a:ext cx="3211017" cy="125925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執</a:t>
            </a:r>
            <a:r>
              <a:rPr lang="ko-KR" altLang="en-US" sz="2800" dirty="0"/>
              <a:t> 잡을 집 </a:t>
            </a:r>
            <a:endParaRPr lang="en-US" altLang="ko-KR" sz="2800" dirty="0"/>
          </a:p>
          <a:p>
            <a:pPr algn="ctr"/>
            <a:r>
              <a:rPr lang="ko-KR" altLang="en-US" sz="4000" dirty="0"/>
              <a:t>着</a:t>
            </a:r>
            <a:r>
              <a:rPr lang="ko-KR" altLang="en-US" sz="2800" dirty="0"/>
              <a:t> 붙을 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무소유</a:t>
            </a:r>
            <a:r>
              <a:rPr lang="en-US" altLang="ko-KR" sz="4000" b="1" dirty="0"/>
              <a:t>: </a:t>
            </a:r>
            <a:r>
              <a:rPr lang="ko-KR" altLang="en-US" sz="4000" dirty="0"/>
              <a:t>가진 것이 없음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251324"/>
              </p:ext>
            </p:extLst>
          </p:nvPr>
        </p:nvGraphicFramePr>
        <p:xfrm>
          <a:off x="0" y="841586"/>
          <a:ext cx="12192000" cy="25200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1260037"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소중히 여기던 것을 버리다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886093"/>
                  </a:ext>
                </a:extLst>
              </a:tr>
              <a:tr h="12600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서운하다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허전하다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홀가분하다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0" y="4738097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 소유에 대한 집착을 버릴 때 또는 더 이상 소유하지 않을 때 느끼게</a:t>
            </a:r>
            <a:endParaRPr lang="en-US" altLang="ko-KR" sz="3000" b="1" dirty="0">
              <a:solidFill>
                <a:srgbClr val="00B05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 되는 감정들이에요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뜻을 잘 이해해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70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문학 장르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357585"/>
              </p:ext>
            </p:extLst>
          </p:nvPr>
        </p:nvGraphicFramePr>
        <p:xfrm>
          <a:off x="0" y="806926"/>
          <a:ext cx="12192000" cy="17788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77125797"/>
                    </a:ext>
                  </a:extLst>
                </a:gridCol>
              </a:tblGrid>
              <a:tr h="8894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시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수필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희곡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8894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생활문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감상문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설명문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논설문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360188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1876AE3-C0FD-447C-B408-36A87A7F4E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50" t="13556" r="5584" b="24148"/>
          <a:stretch/>
        </p:blipFill>
        <p:spPr>
          <a:xfrm>
            <a:off x="0" y="2585728"/>
            <a:ext cx="12192000" cy="42722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C5A3EB-A7F6-4959-AA46-178569AEFA56}"/>
              </a:ext>
            </a:extLst>
          </p:cNvPr>
          <p:cNvSpPr txBox="1"/>
          <p:nvPr/>
        </p:nvSpPr>
        <p:spPr>
          <a:xfrm>
            <a:off x="3616960" y="3429000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소설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D46DFA-6127-4658-AA40-3B939DF3CDFA}"/>
              </a:ext>
            </a:extLst>
          </p:cNvPr>
          <p:cNvSpPr txBox="1"/>
          <p:nvPr/>
        </p:nvSpPr>
        <p:spPr>
          <a:xfrm>
            <a:off x="3403600" y="4422116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수필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C4C7BA-DCF0-4420-B077-BF72652AEEA5}"/>
              </a:ext>
            </a:extLst>
          </p:cNvPr>
          <p:cNvSpPr txBox="1"/>
          <p:nvPr/>
        </p:nvSpPr>
        <p:spPr>
          <a:xfrm>
            <a:off x="6309360" y="4979364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감상문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056BA9-A2DA-4A9D-AEAC-2617CCE6FDD0}"/>
              </a:ext>
            </a:extLst>
          </p:cNvPr>
          <p:cNvSpPr txBox="1"/>
          <p:nvPr/>
        </p:nvSpPr>
        <p:spPr>
          <a:xfrm>
            <a:off x="8818880" y="5581154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</a:rPr>
              <a:t>논설문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5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5273854" y="1259555"/>
            <a:ext cx="690290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사진 속의 집은 어떤 느낌을 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29202"/>
            <a:ext cx="947053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많은 물건을 가지고 있는 것이 생활에 어떤 영향을 준다고 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9" y="551589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물건을 버리기 힘들 때 어떻게 하면 좋다고 했나요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43381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27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5273854" y="2000440"/>
            <a:ext cx="690290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버리는 것의 중요성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에 대해 발표하는 이야기를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이야기의 요점이 무엇인지 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490203" y="5601420"/>
            <a:ext cx="2159515" cy="10906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발표문 </a:t>
            </a:r>
            <a:endParaRPr lang="en-US" altLang="ko-KR" sz="3000" dirty="0"/>
          </a:p>
          <a:p>
            <a:pPr algn="ctr"/>
            <a:r>
              <a:rPr lang="ko-KR" altLang="en-US" sz="3000" dirty="0"/>
              <a:t>읽기 연습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17821-D475-4921-8486-F06943C2B7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126"/>
          <a:stretch/>
        </p:blipFill>
        <p:spPr>
          <a:xfrm>
            <a:off x="15240" y="853705"/>
            <a:ext cx="5268956" cy="3384432"/>
          </a:xfrm>
          <a:prstGeom prst="rect">
            <a:avLst/>
          </a:prstGeom>
        </p:spPr>
      </p:pic>
      <p:pic>
        <p:nvPicPr>
          <p:cNvPr id="6" name="027">
            <a:hlinkClick r:id="" action="ppaction://media"/>
            <a:extLst>
              <a:ext uri="{FF2B5EF4-FFF2-40B4-BE49-F238E27FC236}">
                <a16:creationId xmlns:a16="http://schemas.microsoft.com/office/drawing/2014/main" id="{60721956-E815-4B76-91E0-28990C7169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8134" y="4424378"/>
            <a:ext cx="952072" cy="9520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5B67B0-FD71-4904-966F-4540EEDA287B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버리는 것의 중요성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69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603159" y="2378141"/>
            <a:ext cx="775852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네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저는 올해 태권도를 배울 거예요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고자 하다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9" y="1077681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올해 여러분들이 꼭 해야 할 일에 대해 결심한 것이 있어요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603159" y="3089627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그렇군요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저도 올해는 운동을 열심히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하고자 합니다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608685"/>
            <a:ext cx="121920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 죽고자</a:t>
            </a:r>
            <a:r>
              <a:rPr lang="ko-KR" altLang="en-US" sz="3600" b="1" dirty="0">
                <a:latin typeface="+mn-ea"/>
              </a:rPr>
              <a:t> 하는 자는 살 것이요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살고자</a:t>
            </a:r>
            <a:r>
              <a:rPr lang="ko-KR" altLang="en-US" sz="3600" b="1" dirty="0">
                <a:latin typeface="+mn-ea"/>
              </a:rPr>
              <a:t> 하는 자는 죽을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3600" b="1" dirty="0">
                <a:latin typeface="+mn-ea"/>
              </a:rPr>
              <a:t>  </a:t>
            </a:r>
            <a:r>
              <a:rPr lang="ko-KR" altLang="en-US" sz="3600" b="1" dirty="0">
                <a:latin typeface="+mn-ea"/>
              </a:rPr>
              <a:t>것이다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en-US" altLang="ko-KR" sz="2800" dirty="0">
                <a:latin typeface="+mn-ea"/>
              </a:rPr>
              <a:t>(</a:t>
            </a:r>
            <a:r>
              <a:rPr lang="ko-KR" altLang="en-US" sz="2800" dirty="0">
                <a:latin typeface="+mn-ea"/>
              </a:rPr>
              <a:t>누가 한 말일까요</a:t>
            </a:r>
            <a:r>
              <a:rPr lang="en-US" altLang="ko-KR" sz="2800" dirty="0">
                <a:latin typeface="+mn-ea"/>
              </a:rPr>
              <a:t>?)</a:t>
            </a:r>
            <a:endParaRPr lang="en-US" sz="28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7E2FB-2F75-4040-8FB2-3B72DAF53B1C}"/>
              </a:ext>
            </a:extLst>
          </p:cNvPr>
          <p:cNvSpPr txBox="1"/>
          <p:nvPr/>
        </p:nvSpPr>
        <p:spPr>
          <a:xfrm>
            <a:off x="10595324" y="3789680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©crowdpic.net</a:t>
            </a:r>
          </a:p>
        </p:txBody>
      </p:sp>
      <p:pic>
        <p:nvPicPr>
          <p:cNvPr id="2050" name="Picture 2" descr="태권도 사진, 이미지, 일러스트, 캘리그라피 - 크라우드픽">
            <a:extLst>
              <a:ext uri="{FF2B5EF4-FFF2-40B4-BE49-F238E27FC236}">
                <a16:creationId xmlns:a16="http://schemas.microsoft.com/office/drawing/2014/main" id="{9606AFDD-B71C-4C4B-8F1E-CC72B0CA2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81" y="200819"/>
            <a:ext cx="3588861" cy="358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9241</TotalTime>
  <Words>1815</Words>
  <Application>Microsoft Office PowerPoint</Application>
  <PresentationFormat>Widescreen</PresentationFormat>
  <Paragraphs>315</Paragraphs>
  <Slides>33</Slides>
  <Notes>26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464</cp:revision>
  <dcterms:created xsi:type="dcterms:W3CDTF">2020-04-18T22:55:50Z</dcterms:created>
  <dcterms:modified xsi:type="dcterms:W3CDTF">2020-06-25T11:58:16Z</dcterms:modified>
</cp:coreProperties>
</file>